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726"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2919445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5471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8891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93295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3785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6241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26860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599" cy="2690399"/>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599"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599"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599"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199"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199"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599" cy="800999"/>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599" cy="33401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pPr lvl="0" algn="r">
                <a:spcBef>
                  <a:spcPts val="0"/>
                </a:spcBef>
                <a:buNone/>
              </a:p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5"/>
        <p:cNvGrpSpPr/>
        <p:nvPr/>
      </p:nvGrpSpPr>
      <p:grpSpPr>
        <a:xfrm>
          <a:off x="0" y="0"/>
          <a:ext cx="0" cy="0"/>
          <a:chOff x="0" y="0"/>
          <a:chExt cx="0" cy="0"/>
        </a:xfrm>
      </p:grpSpPr>
      <p:pic>
        <p:nvPicPr>
          <p:cNvPr id="56" name="Shape 56"/>
          <p:cNvPicPr preferRelativeResize="0"/>
          <p:nvPr/>
        </p:nvPicPr>
        <p:blipFill rotWithShape="1">
          <a:blip r:embed="rId3">
            <a:alphaModFix amt="31000"/>
          </a:blip>
          <a:srcRect b="15297"/>
          <a:stretch/>
        </p:blipFill>
        <p:spPr>
          <a:xfrm>
            <a:off x="4567750" y="0"/>
            <a:ext cx="2276825" cy="3430274"/>
          </a:xfrm>
          <a:prstGeom prst="rect">
            <a:avLst/>
          </a:prstGeom>
          <a:noFill/>
          <a:ln>
            <a:noFill/>
          </a:ln>
        </p:spPr>
      </p:pic>
      <p:pic>
        <p:nvPicPr>
          <p:cNvPr id="57" name="Shape 57"/>
          <p:cNvPicPr preferRelativeResize="0"/>
          <p:nvPr/>
        </p:nvPicPr>
        <p:blipFill rotWithShape="1">
          <a:blip r:embed="rId4">
            <a:alphaModFix amt="32000"/>
          </a:blip>
          <a:srcRect b="15368"/>
          <a:stretch/>
        </p:blipFill>
        <p:spPr>
          <a:xfrm>
            <a:off x="2290925" y="-1800"/>
            <a:ext cx="2276824" cy="3430275"/>
          </a:xfrm>
          <a:prstGeom prst="rect">
            <a:avLst/>
          </a:prstGeom>
          <a:noFill/>
          <a:ln>
            <a:noFill/>
          </a:ln>
        </p:spPr>
      </p:pic>
      <p:pic>
        <p:nvPicPr>
          <p:cNvPr id="58" name="Shape 58"/>
          <p:cNvPicPr preferRelativeResize="0"/>
          <p:nvPr/>
        </p:nvPicPr>
        <p:blipFill rotWithShape="1">
          <a:blip r:embed="rId5">
            <a:alphaModFix amt="37000"/>
          </a:blip>
          <a:srcRect b="16128"/>
          <a:stretch/>
        </p:blipFill>
        <p:spPr>
          <a:xfrm>
            <a:off x="6844575" y="0"/>
            <a:ext cx="2299425" cy="3430274"/>
          </a:xfrm>
          <a:prstGeom prst="rect">
            <a:avLst/>
          </a:prstGeom>
          <a:noFill/>
          <a:ln>
            <a:noFill/>
          </a:ln>
        </p:spPr>
      </p:pic>
      <p:pic>
        <p:nvPicPr>
          <p:cNvPr id="59" name="Shape 59"/>
          <p:cNvPicPr preferRelativeResize="0"/>
          <p:nvPr/>
        </p:nvPicPr>
        <p:blipFill rotWithShape="1">
          <a:blip r:embed="rId6">
            <a:alphaModFix amt="31000"/>
          </a:blip>
          <a:srcRect b="15297"/>
          <a:stretch/>
        </p:blipFill>
        <p:spPr>
          <a:xfrm>
            <a:off x="0" y="0"/>
            <a:ext cx="2299425" cy="3430274"/>
          </a:xfrm>
          <a:prstGeom prst="rect">
            <a:avLst/>
          </a:prstGeom>
          <a:noFill/>
          <a:ln>
            <a:noFill/>
          </a:ln>
        </p:spPr>
      </p:pic>
      <p:sp>
        <p:nvSpPr>
          <p:cNvPr id="60" name="Shape 60"/>
          <p:cNvSpPr txBox="1">
            <a:spLocks noGrp="1"/>
          </p:cNvSpPr>
          <p:nvPr>
            <p:ph type="ctrTitle"/>
          </p:nvPr>
        </p:nvSpPr>
        <p:spPr>
          <a:xfrm>
            <a:off x="311700" y="591150"/>
            <a:ext cx="8520599" cy="2690399"/>
          </a:xfrm>
          <a:prstGeom prst="rect">
            <a:avLst/>
          </a:prstGeom>
        </p:spPr>
        <p:txBody>
          <a:bodyPr lIns="91425" tIns="91425" rIns="91425" bIns="91425" anchor="ctr" anchorCtr="0">
            <a:noAutofit/>
          </a:bodyPr>
          <a:lstStyle/>
          <a:p>
            <a:pPr lvl="0" rtl="0">
              <a:spcBef>
                <a:spcPts val="0"/>
              </a:spcBef>
              <a:buNone/>
            </a:pPr>
            <a:r>
              <a:rPr lang="en" sz="9600" dirty="0"/>
              <a:t>m</a:t>
            </a:r>
            <a:r>
              <a:rPr lang="en" sz="9600" dirty="0" smtClean="0"/>
              <a:t>yMobileLO</a:t>
            </a:r>
            <a:endParaRPr lang="en" sz="9600" dirty="0"/>
          </a:p>
          <a:p>
            <a:pPr lvl="0" rtl="0">
              <a:spcBef>
                <a:spcPts val="0"/>
              </a:spcBef>
              <a:buNone/>
            </a:pPr>
            <a:endParaRPr lang="en" sz="1800" dirty="0"/>
          </a:p>
        </p:txBody>
      </p:sp>
      <p:sp>
        <p:nvSpPr>
          <p:cNvPr id="61" name="Shape 61"/>
          <p:cNvSpPr txBox="1">
            <a:spLocks noGrp="1"/>
          </p:cNvSpPr>
          <p:nvPr>
            <p:ph type="subTitle" idx="1"/>
          </p:nvPr>
        </p:nvSpPr>
        <p:spPr>
          <a:xfrm>
            <a:off x="3930137" y="3833837"/>
            <a:ext cx="4264499" cy="1093199"/>
          </a:xfrm>
          <a:prstGeom prst="rect">
            <a:avLst/>
          </a:prstGeom>
        </p:spPr>
        <p:txBody>
          <a:bodyPr lIns="91425" tIns="91425" rIns="91425" bIns="91425" anchor="ctr" anchorCtr="0">
            <a:noAutofit/>
          </a:bodyPr>
          <a:lstStyle/>
          <a:p>
            <a:pPr lvl="0" rtl="0">
              <a:spcBef>
                <a:spcPts val="0"/>
              </a:spcBef>
              <a:buNone/>
            </a:pPr>
            <a:r>
              <a:rPr lang="en" dirty="0"/>
              <a:t>Empowering our referral partners and borrowers</a:t>
            </a:r>
          </a:p>
        </p:txBody>
      </p:sp>
      <p:pic>
        <p:nvPicPr>
          <p:cNvPr id="62" name="Shape 62"/>
          <p:cNvPicPr preferRelativeResize="0"/>
          <p:nvPr/>
        </p:nvPicPr>
        <p:blipFill>
          <a:blip r:embed="rId7"/>
          <a:stretch>
            <a:fillRect/>
          </a:stretch>
        </p:blipFill>
        <p:spPr>
          <a:xfrm>
            <a:off x="197399" y="4071472"/>
            <a:ext cx="3325575" cy="617927"/>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cxnSp>
        <p:nvCxnSpPr>
          <p:cNvPr id="67" name="Shape 67"/>
          <p:cNvCxnSpPr/>
          <p:nvPr/>
        </p:nvCxnSpPr>
        <p:spPr>
          <a:xfrm>
            <a:off x="-6875" y="2900700"/>
            <a:ext cx="9150899" cy="0"/>
          </a:xfrm>
          <a:prstGeom prst="straightConnector1">
            <a:avLst/>
          </a:prstGeom>
          <a:noFill/>
          <a:ln w="19050" cap="flat" cmpd="sng">
            <a:solidFill>
              <a:schemeClr val="dk2"/>
            </a:solidFill>
            <a:prstDash val="solid"/>
            <a:round/>
            <a:headEnd type="none" w="lg" len="lg"/>
            <a:tailEnd type="none" w="lg" len="lg"/>
          </a:ln>
        </p:spPr>
      </p:cxnSp>
      <p:sp>
        <p:nvSpPr>
          <p:cNvPr id="68" name="Shape 68"/>
          <p:cNvSpPr txBox="1">
            <a:spLocks noGrp="1"/>
          </p:cNvSpPr>
          <p:nvPr>
            <p:ph type="title"/>
          </p:nvPr>
        </p:nvSpPr>
        <p:spPr>
          <a:xfrm>
            <a:off x="304800" y="123478"/>
            <a:ext cx="8537700" cy="934072"/>
          </a:xfrm>
          <a:prstGeom prst="rect">
            <a:avLst/>
          </a:prstGeom>
        </p:spPr>
        <p:txBody>
          <a:bodyPr lIns="91425" tIns="91425" rIns="91425" bIns="91425" anchor="t" anchorCtr="0">
            <a:noAutofit/>
          </a:bodyPr>
          <a:lstStyle/>
          <a:p>
            <a:pPr lvl="0" rtl="0">
              <a:spcBef>
                <a:spcPts val="0"/>
              </a:spcBef>
              <a:buNone/>
            </a:pPr>
            <a:r>
              <a:rPr lang="en" dirty="0"/>
              <a:t>We are using the Power of </a:t>
            </a:r>
            <a:r>
              <a:rPr lang="en" dirty="0" smtClean="0"/>
              <a:t>Mobile </a:t>
            </a:r>
            <a:r>
              <a:rPr lang="en" dirty="0"/>
              <a:t>Technology to...</a:t>
            </a:r>
          </a:p>
        </p:txBody>
      </p:sp>
      <p:sp>
        <p:nvSpPr>
          <p:cNvPr id="69" name="Shape 69"/>
          <p:cNvSpPr/>
          <p:nvPr/>
        </p:nvSpPr>
        <p:spPr>
          <a:xfrm>
            <a:off x="421176" y="2235693"/>
            <a:ext cx="1329900" cy="1329900"/>
          </a:xfrm>
          <a:prstGeom prst="ellipse">
            <a:avLst/>
          </a:prstGeom>
          <a:solidFill>
            <a:schemeClr val="accent2"/>
          </a:solid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70" name="Shape 70"/>
          <p:cNvSpPr txBox="1"/>
          <p:nvPr/>
        </p:nvSpPr>
        <p:spPr>
          <a:xfrm>
            <a:off x="421225" y="2596750"/>
            <a:ext cx="1329900" cy="607800"/>
          </a:xfrm>
          <a:prstGeom prst="rect">
            <a:avLst/>
          </a:prstGeom>
          <a:noFill/>
          <a:ln>
            <a:noFill/>
          </a:ln>
        </p:spPr>
        <p:txBody>
          <a:bodyPr lIns="91425" tIns="91425" rIns="91425" bIns="91425" anchor="ctr" anchorCtr="0">
            <a:noAutofit/>
          </a:bodyPr>
          <a:lstStyle/>
          <a:p>
            <a:pPr lvl="0" algn="ctr" rtl="0">
              <a:lnSpc>
                <a:spcPct val="100000"/>
              </a:lnSpc>
              <a:spcBef>
                <a:spcPts val="0"/>
              </a:spcBef>
              <a:spcAft>
                <a:spcPts val="0"/>
              </a:spcAft>
              <a:buNone/>
            </a:pPr>
            <a:r>
              <a:rPr lang="en" sz="1800">
                <a:solidFill>
                  <a:schemeClr val="lt1"/>
                </a:solidFill>
                <a:latin typeface="Source Code Pro"/>
                <a:ea typeface="Source Code Pro"/>
                <a:cs typeface="Source Code Pro"/>
                <a:sym typeface="Source Code Pro"/>
              </a:rPr>
              <a:t>Save You Time</a:t>
            </a:r>
          </a:p>
        </p:txBody>
      </p:sp>
      <p:sp>
        <p:nvSpPr>
          <p:cNvPr id="71" name="Shape 71"/>
          <p:cNvSpPr/>
          <p:nvPr/>
        </p:nvSpPr>
        <p:spPr>
          <a:xfrm>
            <a:off x="2253122" y="1423414"/>
            <a:ext cx="2954699" cy="2954699"/>
          </a:xfrm>
          <a:prstGeom prst="ellipse">
            <a:avLst/>
          </a:prstGeom>
          <a:solidFill>
            <a:schemeClr val="accent3"/>
          </a:solid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72" name="Shape 72"/>
          <p:cNvSpPr txBox="1"/>
          <p:nvPr/>
        </p:nvSpPr>
        <p:spPr>
          <a:xfrm>
            <a:off x="2253125" y="2596750"/>
            <a:ext cx="2954699" cy="607800"/>
          </a:xfrm>
          <a:prstGeom prst="rect">
            <a:avLst/>
          </a:prstGeom>
          <a:noFill/>
          <a:ln>
            <a:noFill/>
          </a:ln>
        </p:spPr>
        <p:txBody>
          <a:bodyPr lIns="91425" tIns="91425" rIns="91425" bIns="91425" anchor="ctr" anchorCtr="0">
            <a:noAutofit/>
          </a:bodyPr>
          <a:lstStyle/>
          <a:p>
            <a:pPr lvl="0" algn="ctr" rtl="0">
              <a:lnSpc>
                <a:spcPct val="100000"/>
              </a:lnSpc>
              <a:spcBef>
                <a:spcPts val="0"/>
              </a:spcBef>
              <a:spcAft>
                <a:spcPts val="0"/>
              </a:spcAft>
              <a:buNone/>
            </a:pPr>
            <a:r>
              <a:rPr lang="en" sz="2400">
                <a:solidFill>
                  <a:schemeClr val="lt1"/>
                </a:solidFill>
                <a:latin typeface="Source Code Pro"/>
                <a:ea typeface="Source Code Pro"/>
                <a:cs typeface="Source Code Pro"/>
                <a:sym typeface="Source Code Pro"/>
              </a:rPr>
              <a:t>Improve Communication</a:t>
            </a:r>
          </a:p>
        </p:txBody>
      </p:sp>
      <p:sp>
        <p:nvSpPr>
          <p:cNvPr id="73" name="Shape 73"/>
          <p:cNvSpPr/>
          <p:nvPr/>
        </p:nvSpPr>
        <p:spPr>
          <a:xfrm>
            <a:off x="5709625" y="2147439"/>
            <a:ext cx="1506600" cy="1506600"/>
          </a:xfrm>
          <a:prstGeom prst="ellipse">
            <a:avLst/>
          </a:prstGeom>
          <a:solidFill>
            <a:schemeClr val="accent2"/>
          </a:solid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74" name="Shape 74"/>
          <p:cNvSpPr txBox="1"/>
          <p:nvPr/>
        </p:nvSpPr>
        <p:spPr>
          <a:xfrm>
            <a:off x="5709825" y="2596750"/>
            <a:ext cx="1506600" cy="607800"/>
          </a:xfrm>
          <a:prstGeom prst="rect">
            <a:avLst/>
          </a:prstGeom>
          <a:noFill/>
          <a:ln>
            <a:noFill/>
          </a:ln>
        </p:spPr>
        <p:txBody>
          <a:bodyPr lIns="91425" tIns="91425" rIns="91425" bIns="91425" anchor="ctr" anchorCtr="0">
            <a:noAutofit/>
          </a:bodyPr>
          <a:lstStyle/>
          <a:p>
            <a:pPr lvl="0" algn="ctr" rtl="0">
              <a:lnSpc>
                <a:spcPct val="100000"/>
              </a:lnSpc>
              <a:spcBef>
                <a:spcPts val="0"/>
              </a:spcBef>
              <a:spcAft>
                <a:spcPts val="0"/>
              </a:spcAft>
              <a:buNone/>
            </a:pPr>
            <a:r>
              <a:rPr lang="en" sz="1800">
                <a:solidFill>
                  <a:schemeClr val="lt1"/>
                </a:solidFill>
                <a:latin typeface="Source Code Pro"/>
                <a:ea typeface="Source Code Pro"/>
                <a:cs typeface="Source Code Pro"/>
                <a:sym typeface="Source Code Pro"/>
              </a:rPr>
              <a:t>Ensure Closure</a:t>
            </a:r>
          </a:p>
        </p:txBody>
      </p:sp>
      <p:sp>
        <p:nvSpPr>
          <p:cNvPr id="75" name="Shape 75"/>
          <p:cNvSpPr/>
          <p:nvPr/>
        </p:nvSpPr>
        <p:spPr>
          <a:xfrm>
            <a:off x="7718078" y="2394636"/>
            <a:ext cx="1012500" cy="1012199"/>
          </a:xfrm>
          <a:prstGeom prst="ellipse">
            <a:avLst/>
          </a:prstGeom>
          <a:solidFill>
            <a:schemeClr val="accent3"/>
          </a:solid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76" name="Shape 76"/>
          <p:cNvSpPr txBox="1"/>
          <p:nvPr/>
        </p:nvSpPr>
        <p:spPr>
          <a:xfrm>
            <a:off x="7718425" y="2596750"/>
            <a:ext cx="1012500" cy="607800"/>
          </a:xfrm>
          <a:prstGeom prst="rect">
            <a:avLst/>
          </a:prstGeom>
          <a:noFill/>
          <a:ln>
            <a:noFill/>
          </a:ln>
        </p:spPr>
        <p:txBody>
          <a:bodyPr lIns="91425" tIns="91425" rIns="91425" bIns="91425" anchor="ctr" anchorCtr="0">
            <a:noAutofit/>
          </a:bodyPr>
          <a:lstStyle/>
          <a:p>
            <a:pPr lvl="0" algn="ctr" rtl="0">
              <a:lnSpc>
                <a:spcPct val="100000"/>
              </a:lnSpc>
              <a:spcBef>
                <a:spcPts val="0"/>
              </a:spcBef>
              <a:spcAft>
                <a:spcPts val="0"/>
              </a:spcAft>
              <a:buNone/>
            </a:pPr>
            <a:r>
              <a:rPr lang="en" sz="1500">
                <a:solidFill>
                  <a:schemeClr val="lt1"/>
                </a:solidFill>
                <a:latin typeface="Source Code Pro"/>
                <a:ea typeface="Source Code Pro"/>
                <a:cs typeface="Source Code Pro"/>
                <a:sym typeface="Source Code Pro"/>
              </a:rPr>
              <a:t>Delight Clients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555600"/>
            <a:ext cx="2807999" cy="755699"/>
          </a:xfrm>
          <a:prstGeom prst="rect">
            <a:avLst/>
          </a:prstGeom>
        </p:spPr>
        <p:txBody>
          <a:bodyPr lIns="91425" tIns="91425" rIns="91425" bIns="91425" anchor="b" anchorCtr="0">
            <a:noAutofit/>
          </a:bodyPr>
          <a:lstStyle/>
          <a:p>
            <a:pPr lvl="0" rtl="0">
              <a:spcBef>
                <a:spcPts val="0"/>
              </a:spcBef>
              <a:buNone/>
            </a:pPr>
            <a:r>
              <a:rPr lang="en" dirty="0">
                <a:solidFill>
                  <a:schemeClr val="lt1"/>
                </a:solidFill>
              </a:rPr>
              <a:t>Protecting your Time</a:t>
            </a:r>
          </a:p>
        </p:txBody>
      </p:sp>
      <p:sp>
        <p:nvSpPr>
          <p:cNvPr id="82" name="Shape 82"/>
          <p:cNvSpPr txBox="1">
            <a:spLocks noGrp="1"/>
          </p:cNvSpPr>
          <p:nvPr>
            <p:ph type="body" idx="1"/>
          </p:nvPr>
        </p:nvSpPr>
        <p:spPr>
          <a:xfrm>
            <a:off x="311700" y="1389600"/>
            <a:ext cx="2807999" cy="3179400"/>
          </a:xfrm>
          <a:prstGeom prst="rect">
            <a:avLst/>
          </a:prstGeom>
        </p:spPr>
        <p:txBody>
          <a:bodyPr lIns="91425" tIns="91425" rIns="91425" bIns="91425" anchor="t" anchorCtr="0">
            <a:noAutofit/>
          </a:bodyPr>
          <a:lstStyle/>
          <a:p>
            <a:pPr lvl="0" rtl="0">
              <a:spcBef>
                <a:spcPts val="0"/>
              </a:spcBef>
              <a:buNone/>
            </a:pPr>
            <a:r>
              <a:rPr lang="en" sz="1350" dirty="0">
                <a:solidFill>
                  <a:srgbClr val="333333"/>
                </a:solidFill>
              </a:rPr>
              <a:t>You or your buyer can update the home’s qualifying criteria and have an accurate, custom pre-approval letter emailed to you in seconds.</a:t>
            </a:r>
          </a:p>
          <a:p>
            <a:pPr lvl="0" rtl="0">
              <a:spcBef>
                <a:spcPts val="0"/>
              </a:spcBef>
              <a:buNone/>
            </a:pPr>
            <a:r>
              <a:rPr lang="en" sz="1350" dirty="0">
                <a:solidFill>
                  <a:srgbClr val="333333"/>
                </a:solidFill>
              </a:rPr>
              <a:t>Just type in the price</a:t>
            </a:r>
            <a:r>
              <a:rPr lang="en" sz="1350" dirty="0" smtClean="0">
                <a:solidFill>
                  <a:srgbClr val="333333"/>
                </a:solidFill>
              </a:rPr>
              <a:t>, down payment, taxes</a:t>
            </a:r>
            <a:r>
              <a:rPr lang="en" sz="1350" dirty="0">
                <a:solidFill>
                  <a:srgbClr val="333333"/>
                </a:solidFill>
              </a:rPr>
              <a:t>, </a:t>
            </a:r>
            <a:r>
              <a:rPr lang="en" sz="1350" dirty="0" smtClean="0">
                <a:solidFill>
                  <a:srgbClr val="333333"/>
                </a:solidFill>
              </a:rPr>
              <a:t>insurance, and </a:t>
            </a:r>
            <a:r>
              <a:rPr lang="en" sz="1350" dirty="0">
                <a:solidFill>
                  <a:srgbClr val="333333"/>
                </a:solidFill>
              </a:rPr>
              <a:t>hoa </a:t>
            </a:r>
            <a:r>
              <a:rPr lang="en" sz="1350" dirty="0" smtClean="0">
                <a:solidFill>
                  <a:srgbClr val="333333"/>
                </a:solidFill>
              </a:rPr>
              <a:t>dues and you will </a:t>
            </a:r>
            <a:r>
              <a:rPr lang="en" sz="1350" b="1" u="sng" dirty="0" smtClean="0">
                <a:solidFill>
                  <a:srgbClr val="333333"/>
                </a:solidFill>
              </a:rPr>
              <a:t>KNOW </a:t>
            </a:r>
            <a:r>
              <a:rPr lang="en" sz="1350" dirty="0">
                <a:solidFill>
                  <a:srgbClr val="333333"/>
                </a:solidFill>
              </a:rPr>
              <a:t>before you ever show a property if your client can qualify to buy it.</a:t>
            </a:r>
          </a:p>
        </p:txBody>
      </p:sp>
      <p:pic>
        <p:nvPicPr>
          <p:cNvPr id="83" name="Shape 83"/>
          <p:cNvPicPr preferRelativeResize="0"/>
          <p:nvPr/>
        </p:nvPicPr>
        <p:blipFill>
          <a:blip r:embed="rId3">
            <a:alphaModFix/>
          </a:blip>
          <a:stretch>
            <a:fillRect/>
          </a:stretch>
        </p:blipFill>
        <p:spPr>
          <a:xfrm>
            <a:off x="3452975" y="697324"/>
            <a:ext cx="5591976" cy="3315999"/>
          </a:xfrm>
          <a:prstGeom prst="rect">
            <a:avLst/>
          </a:prstGeom>
          <a:noFill/>
          <a:ln>
            <a:noFill/>
          </a:ln>
        </p:spPr>
      </p:pic>
      <p:pic>
        <p:nvPicPr>
          <p:cNvPr id="84" name="Shape 84"/>
          <p:cNvPicPr preferRelativeResize="0"/>
          <p:nvPr/>
        </p:nvPicPr>
        <p:blipFill rotWithShape="1">
          <a:blip r:embed="rId4">
            <a:alphaModFix/>
          </a:blip>
          <a:srcRect b="24800"/>
          <a:stretch/>
        </p:blipFill>
        <p:spPr>
          <a:xfrm>
            <a:off x="4131700" y="978250"/>
            <a:ext cx="4142049" cy="2335948"/>
          </a:xfrm>
          <a:prstGeom prst="rect">
            <a:avLst/>
          </a:prstGeom>
          <a:noFill/>
          <a:ln>
            <a:noFill/>
          </a:ln>
        </p:spPr>
      </p:pic>
      <p:pic>
        <p:nvPicPr>
          <p:cNvPr id="87" name="Shape 87"/>
          <p:cNvPicPr preferRelativeResize="0"/>
          <p:nvPr/>
        </p:nvPicPr>
        <p:blipFill>
          <a:blip r:embed="rId5">
            <a:alphaModFix/>
          </a:blip>
          <a:stretch>
            <a:fillRect/>
          </a:stretch>
        </p:blipFill>
        <p:spPr>
          <a:xfrm>
            <a:off x="7269175" y="1858794"/>
            <a:ext cx="1514674" cy="2692755"/>
          </a:xfrm>
          <a:prstGeom prst="rect">
            <a:avLst/>
          </a:prstGeom>
          <a:noFill/>
          <a:ln>
            <a:noFill/>
          </a:ln>
        </p:spPr>
      </p:pic>
      <p:pic>
        <p:nvPicPr>
          <p:cNvPr id="3" name="Picture 2"/>
          <p:cNvPicPr>
            <a:picLocks noChangeAspect="1"/>
          </p:cNvPicPr>
          <p:nvPr/>
        </p:nvPicPr>
        <p:blipFill>
          <a:blip r:embed="rId6"/>
          <a:stretch>
            <a:fillRect/>
          </a:stretch>
        </p:blipFill>
        <p:spPr>
          <a:xfrm>
            <a:off x="4131699" y="989000"/>
            <a:ext cx="4142050" cy="2328766"/>
          </a:xfrm>
          <a:prstGeom prst="rect">
            <a:avLst/>
          </a:prstGeom>
        </p:spPr>
      </p:pic>
      <p:pic>
        <p:nvPicPr>
          <p:cNvPr id="88" name="Shape 88"/>
          <p:cNvPicPr preferRelativeResize="0"/>
          <p:nvPr/>
        </p:nvPicPr>
        <p:blipFill>
          <a:blip r:embed="rId7"/>
          <a:stretch>
            <a:fillRect/>
          </a:stretch>
        </p:blipFill>
        <p:spPr>
          <a:xfrm>
            <a:off x="7269175" y="1858794"/>
            <a:ext cx="1514675" cy="2643205"/>
          </a:xfrm>
          <a:prstGeom prst="rect">
            <a:avLst/>
          </a:prstGeom>
          <a:noFill/>
          <a:ln>
            <a:noFill/>
          </a:ln>
        </p:spPr>
      </p:pic>
      <p:pic>
        <p:nvPicPr>
          <p:cNvPr id="86" name="Shape 86"/>
          <p:cNvPicPr preferRelativeResize="0"/>
          <p:nvPr/>
        </p:nvPicPr>
        <p:blipFill>
          <a:blip r:embed="rId8">
            <a:alphaModFix/>
          </a:blip>
          <a:stretch>
            <a:fillRect/>
          </a:stretch>
        </p:blipFill>
        <p:spPr>
          <a:xfrm>
            <a:off x="7188600" y="1585374"/>
            <a:ext cx="1675824" cy="3291298"/>
          </a:xfrm>
          <a:prstGeom prst="rect">
            <a:avLst/>
          </a:prstGeom>
          <a:noFill/>
          <a:ln>
            <a:noFill/>
          </a:ln>
        </p:spPr>
      </p:pic>
      <p:sp>
        <p:nvSpPr>
          <p:cNvPr id="4" name="AutoShape 4" descr="Displaying Screenshot_2016-04-12-15-17-48.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9175" y="1773700"/>
            <a:ext cx="1534669" cy="2728299"/>
          </a:xfrm>
          <a:prstGeom prst="rect">
            <a:avLst/>
          </a:prstGeom>
        </p:spPr>
      </p:pic>
      <p:pic>
        <p:nvPicPr>
          <p:cNvPr id="2" name="Picture 1"/>
          <p:cNvPicPr>
            <a:picLocks noChangeAspect="1"/>
          </p:cNvPicPr>
          <p:nvPr/>
        </p:nvPicPr>
        <p:blipFill>
          <a:blip r:embed="rId10"/>
          <a:stretch>
            <a:fillRect/>
          </a:stretch>
        </p:blipFill>
        <p:spPr>
          <a:xfrm>
            <a:off x="114400" y="312737"/>
            <a:ext cx="3345471" cy="1113747"/>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p:cNvPicPr preferRelativeResize="0"/>
          <p:nvPr/>
        </p:nvPicPr>
        <p:blipFill rotWithShape="1">
          <a:blip r:embed="rId3">
            <a:alphaModFix amt="58000"/>
          </a:blip>
          <a:srcRect t="1105" r="30915" b="1105"/>
          <a:stretch/>
        </p:blipFill>
        <p:spPr>
          <a:xfrm>
            <a:off x="5708225" y="-28055"/>
            <a:ext cx="3359375" cy="5143499"/>
          </a:xfrm>
          <a:prstGeom prst="rect">
            <a:avLst/>
          </a:prstGeom>
          <a:noFill/>
          <a:ln>
            <a:noFill/>
          </a:ln>
        </p:spPr>
      </p:pic>
      <p:sp>
        <p:nvSpPr>
          <p:cNvPr id="94" name="Shape 94"/>
          <p:cNvSpPr txBox="1">
            <a:spLocks noGrp="1"/>
          </p:cNvSpPr>
          <p:nvPr>
            <p:ph type="title"/>
          </p:nvPr>
        </p:nvSpPr>
        <p:spPr>
          <a:xfrm>
            <a:off x="218525" y="251950"/>
            <a:ext cx="2807999" cy="650999"/>
          </a:xfrm>
          <a:prstGeom prst="rect">
            <a:avLst/>
          </a:prstGeom>
        </p:spPr>
        <p:txBody>
          <a:bodyPr lIns="91425" tIns="91425" rIns="91425" bIns="91425" anchor="b" anchorCtr="0">
            <a:noAutofit/>
          </a:bodyPr>
          <a:lstStyle/>
          <a:p>
            <a:pPr lvl="0">
              <a:spcBef>
                <a:spcPts val="0"/>
              </a:spcBef>
              <a:buNone/>
            </a:pPr>
            <a:r>
              <a:rPr lang="en">
                <a:solidFill>
                  <a:schemeClr val="lt1"/>
                </a:solidFill>
              </a:rPr>
              <a:t>Seamless Communication</a:t>
            </a:r>
          </a:p>
        </p:txBody>
      </p:sp>
      <p:sp>
        <p:nvSpPr>
          <p:cNvPr id="95" name="Shape 95"/>
          <p:cNvSpPr txBox="1">
            <a:spLocks noGrp="1"/>
          </p:cNvSpPr>
          <p:nvPr>
            <p:ph type="body" idx="1"/>
          </p:nvPr>
        </p:nvSpPr>
        <p:spPr>
          <a:xfrm>
            <a:off x="218525" y="902950"/>
            <a:ext cx="2901199" cy="2244299"/>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dirty="0">
                <a:solidFill>
                  <a:srgbClr val="000000"/>
                </a:solidFill>
              </a:rPr>
              <a:t>1. You will receive push notifications and emails whenever a new milestone is reach in the loan process for your buyer.</a:t>
            </a:r>
          </a:p>
          <a:p>
            <a:pPr lvl="0" rtl="0">
              <a:lnSpc>
                <a:spcPct val="100000"/>
              </a:lnSpc>
              <a:spcBef>
                <a:spcPts val="0"/>
              </a:spcBef>
              <a:spcAft>
                <a:spcPts val="0"/>
              </a:spcAft>
              <a:buNone/>
            </a:pPr>
            <a:endParaRPr dirty="0">
              <a:solidFill>
                <a:srgbClr val="000000"/>
              </a:solidFill>
            </a:endParaRPr>
          </a:p>
          <a:p>
            <a:pPr lvl="0">
              <a:lnSpc>
                <a:spcPct val="100000"/>
              </a:lnSpc>
              <a:spcBef>
                <a:spcPts val="0"/>
              </a:spcBef>
              <a:spcAft>
                <a:spcPts val="0"/>
              </a:spcAft>
              <a:buNone/>
            </a:pPr>
            <a:r>
              <a:rPr lang="en" dirty="0">
                <a:solidFill>
                  <a:srgbClr val="000000"/>
                </a:solidFill>
              </a:rPr>
              <a:t>2. You have access to a real time “thermometer” at any time by touching the milestones tab in your selected buyer’s profile</a:t>
            </a:r>
          </a:p>
        </p:txBody>
      </p:sp>
      <p:pic>
        <p:nvPicPr>
          <p:cNvPr id="96" name="Shape 96"/>
          <p:cNvPicPr preferRelativeResize="0"/>
          <p:nvPr/>
        </p:nvPicPr>
        <p:blipFill rotWithShape="1">
          <a:blip r:embed="rId4">
            <a:alphaModFix/>
          </a:blip>
          <a:srcRect l="29959" t="10235" r="31046" b="10235"/>
          <a:stretch/>
        </p:blipFill>
        <p:spPr>
          <a:xfrm>
            <a:off x="2926781" y="307031"/>
            <a:ext cx="1975699" cy="4029370"/>
          </a:xfrm>
          <a:prstGeom prst="rect">
            <a:avLst/>
          </a:prstGeom>
          <a:noFill/>
          <a:ln>
            <a:noFill/>
          </a:ln>
        </p:spPr>
      </p:pic>
      <p:pic>
        <p:nvPicPr>
          <p:cNvPr id="97" name="Shape 97"/>
          <p:cNvPicPr preferRelativeResize="0"/>
          <p:nvPr/>
        </p:nvPicPr>
        <p:blipFill>
          <a:blip r:embed="rId5"/>
          <a:stretch>
            <a:fillRect/>
          </a:stretch>
        </p:blipFill>
        <p:spPr>
          <a:xfrm>
            <a:off x="3139964" y="857237"/>
            <a:ext cx="1649075" cy="2928957"/>
          </a:xfrm>
          <a:prstGeom prst="rect">
            <a:avLst/>
          </a:prstGeom>
          <a:noFill/>
          <a:ln>
            <a:noFill/>
          </a:ln>
        </p:spPr>
      </p:pic>
      <p:pic>
        <p:nvPicPr>
          <p:cNvPr id="98" name="Shape 98"/>
          <p:cNvPicPr preferRelativeResize="0"/>
          <p:nvPr/>
        </p:nvPicPr>
        <p:blipFill rotWithShape="1">
          <a:blip r:embed="rId4">
            <a:alphaModFix/>
          </a:blip>
          <a:srcRect l="29958" t="9785" r="30476" b="57607"/>
          <a:stretch/>
        </p:blipFill>
        <p:spPr>
          <a:xfrm>
            <a:off x="147006" y="3263600"/>
            <a:ext cx="2203325" cy="1815900"/>
          </a:xfrm>
          <a:prstGeom prst="rect">
            <a:avLst/>
          </a:prstGeom>
          <a:noFill/>
          <a:ln>
            <a:noFill/>
          </a:ln>
        </p:spPr>
      </p:pic>
      <p:pic>
        <p:nvPicPr>
          <p:cNvPr id="99" name="Shape 99"/>
          <p:cNvPicPr preferRelativeResize="0"/>
          <p:nvPr/>
        </p:nvPicPr>
        <p:blipFill>
          <a:blip r:embed="rId6"/>
          <a:stretch>
            <a:fillRect/>
          </a:stretch>
        </p:blipFill>
        <p:spPr>
          <a:xfrm>
            <a:off x="349139" y="3920562"/>
            <a:ext cx="1827883" cy="1150275"/>
          </a:xfrm>
          <a:prstGeom prst="rect">
            <a:avLst/>
          </a:prstGeom>
          <a:noFill/>
          <a:ln>
            <a:noFill/>
          </a:ln>
        </p:spPr>
      </p:pic>
      <p:cxnSp>
        <p:nvCxnSpPr>
          <p:cNvPr id="100" name="Shape 100"/>
          <p:cNvCxnSpPr/>
          <p:nvPr/>
        </p:nvCxnSpPr>
        <p:spPr>
          <a:xfrm>
            <a:off x="2484862" y="4604900"/>
            <a:ext cx="738599" cy="17399"/>
          </a:xfrm>
          <a:prstGeom prst="straightConnector1">
            <a:avLst/>
          </a:prstGeom>
          <a:noFill/>
          <a:ln w="28575" cap="flat" cmpd="sng">
            <a:solidFill>
              <a:schemeClr val="dk2"/>
            </a:solidFill>
            <a:prstDash val="solid"/>
            <a:round/>
            <a:headEnd type="triangle" w="lg" len="lg"/>
            <a:tailEnd type="none" w="lg" len="lg"/>
          </a:ln>
        </p:spPr>
      </p:cxnSp>
      <p:sp>
        <p:nvSpPr>
          <p:cNvPr id="101" name="Shape 101"/>
          <p:cNvSpPr txBox="1"/>
          <p:nvPr/>
        </p:nvSpPr>
        <p:spPr>
          <a:xfrm>
            <a:off x="3026524" y="4391482"/>
            <a:ext cx="2815038" cy="583800"/>
          </a:xfrm>
          <a:prstGeom prst="rect">
            <a:avLst/>
          </a:prstGeom>
          <a:noFill/>
          <a:ln>
            <a:noFill/>
          </a:ln>
        </p:spPr>
        <p:txBody>
          <a:bodyPr lIns="91425" tIns="91425" rIns="91425" bIns="91425" anchor="t" anchorCtr="0">
            <a:noAutofit/>
          </a:bodyPr>
          <a:lstStyle/>
          <a:p>
            <a:pPr lvl="0">
              <a:spcBef>
                <a:spcPts val="0"/>
              </a:spcBef>
              <a:buNone/>
            </a:pPr>
            <a:r>
              <a:rPr lang="en" sz="1200" b="1" dirty="0">
                <a:solidFill>
                  <a:schemeClr val="lt1"/>
                </a:solidFill>
                <a:latin typeface="Amatic SC"/>
                <a:ea typeface="Amatic SC"/>
                <a:cs typeface="Amatic SC"/>
                <a:sym typeface="Amatic SC"/>
              </a:rPr>
              <a:t>Quick Tip:</a:t>
            </a:r>
            <a:r>
              <a:rPr lang="en" sz="1200" dirty="0">
                <a:latin typeface="Amatic SC"/>
                <a:ea typeface="Amatic SC"/>
                <a:cs typeface="Amatic SC"/>
                <a:sym typeface="Amatic SC"/>
              </a:rPr>
              <a:t> </a:t>
            </a:r>
            <a:r>
              <a:rPr lang="en" sz="1000" dirty="0">
                <a:latin typeface="Roboto"/>
                <a:ea typeface="Roboto"/>
                <a:cs typeface="Roboto"/>
                <a:sym typeface="Roboto"/>
              </a:rPr>
              <a:t>All of the tabs you need are accessed using the “hamburger” button located at the top of the screen.</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1472" y="81053"/>
            <a:ext cx="2160240" cy="475155"/>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p:cNvPicPr preferRelativeResize="0"/>
          <p:nvPr/>
        </p:nvPicPr>
        <p:blipFill>
          <a:blip r:embed="rId3">
            <a:alphaModFix amt="67000"/>
          </a:blip>
          <a:stretch>
            <a:fillRect/>
          </a:stretch>
        </p:blipFill>
        <p:spPr>
          <a:xfrm>
            <a:off x="679875" y="1045477"/>
            <a:ext cx="4857774" cy="3396300"/>
          </a:xfrm>
          <a:prstGeom prst="rect">
            <a:avLst/>
          </a:prstGeom>
          <a:noFill/>
          <a:ln>
            <a:noFill/>
          </a:ln>
        </p:spPr>
      </p:pic>
      <p:sp>
        <p:nvSpPr>
          <p:cNvPr id="107" name="Shape 107"/>
          <p:cNvSpPr txBox="1">
            <a:spLocks noGrp="1"/>
          </p:cNvSpPr>
          <p:nvPr>
            <p:ph type="title"/>
          </p:nvPr>
        </p:nvSpPr>
        <p:spPr>
          <a:xfrm>
            <a:off x="3401800" y="127575"/>
            <a:ext cx="3531000" cy="800999"/>
          </a:xfrm>
          <a:prstGeom prst="rect">
            <a:avLst/>
          </a:prstGeom>
        </p:spPr>
        <p:txBody>
          <a:bodyPr lIns="91425" tIns="91425" rIns="91425" bIns="91425" anchor="t" anchorCtr="0">
            <a:noAutofit/>
          </a:bodyPr>
          <a:lstStyle/>
          <a:p>
            <a:pPr lvl="0" rtl="0">
              <a:spcBef>
                <a:spcPts val="0"/>
              </a:spcBef>
              <a:buNone/>
            </a:pPr>
            <a:r>
              <a:rPr lang="en">
                <a:solidFill>
                  <a:schemeClr val="lt1"/>
                </a:solidFill>
              </a:rPr>
              <a:t>WE ALL NEED CLOSURE</a:t>
            </a:r>
          </a:p>
        </p:txBody>
      </p:sp>
      <p:sp>
        <p:nvSpPr>
          <p:cNvPr id="108" name="Shape 108"/>
          <p:cNvSpPr txBox="1">
            <a:spLocks noGrp="1"/>
          </p:cNvSpPr>
          <p:nvPr>
            <p:ph type="body" idx="1"/>
          </p:nvPr>
        </p:nvSpPr>
        <p:spPr>
          <a:xfrm>
            <a:off x="3401800" y="928575"/>
            <a:ext cx="5517900" cy="2505600"/>
          </a:xfrm>
          <a:prstGeom prst="rect">
            <a:avLst/>
          </a:prstGeom>
        </p:spPr>
        <p:txBody>
          <a:bodyPr lIns="91425" tIns="91425" rIns="91425" bIns="91425" anchor="t" anchorCtr="0">
            <a:noAutofit/>
          </a:bodyPr>
          <a:lstStyle/>
          <a:p>
            <a:pPr lvl="0" rtl="0">
              <a:spcBef>
                <a:spcPts val="0"/>
              </a:spcBef>
              <a:buClr>
                <a:schemeClr val="dk2"/>
              </a:buClr>
              <a:buSzPct val="91666"/>
              <a:buFont typeface="Arial"/>
              <a:buNone/>
            </a:pPr>
            <a:r>
              <a:rPr lang="en" sz="1200" dirty="0"/>
              <a:t>One of the </a:t>
            </a:r>
            <a:r>
              <a:rPr lang="en" sz="1200" dirty="0" smtClean="0"/>
              <a:t>most frequent </a:t>
            </a:r>
            <a:r>
              <a:rPr lang="en" sz="1200" dirty="0"/>
              <a:t>reasons that loans do not close on-time today is </a:t>
            </a:r>
            <a:r>
              <a:rPr lang="en" sz="1200" b="1" dirty="0"/>
              <a:t>missing or late conditions</a:t>
            </a:r>
            <a:r>
              <a:rPr lang="en" sz="1200" dirty="0"/>
              <a:t>.</a:t>
            </a:r>
          </a:p>
          <a:p>
            <a:pPr lvl="0" rtl="0">
              <a:spcBef>
                <a:spcPts val="0"/>
              </a:spcBef>
              <a:buNone/>
            </a:pPr>
            <a:r>
              <a:rPr lang="en" sz="1200" dirty="0"/>
              <a:t>You now have full access 24/7 to see which of your buyer’s conditions have been accepted, rejected or are pending review. You will never be left out in the dark again when it comes to the welfare of your client!</a:t>
            </a:r>
          </a:p>
        </p:txBody>
      </p:sp>
      <p:pic>
        <p:nvPicPr>
          <p:cNvPr id="109" name="Shape 109"/>
          <p:cNvPicPr preferRelativeResize="0"/>
          <p:nvPr/>
        </p:nvPicPr>
        <p:blipFill rotWithShape="1">
          <a:blip r:embed="rId4">
            <a:alphaModFix/>
          </a:blip>
          <a:srcRect l="22480" r="23634" b="40001"/>
          <a:stretch/>
        </p:blipFill>
        <p:spPr>
          <a:xfrm>
            <a:off x="6359575" y="2712100"/>
            <a:ext cx="2189449" cy="2431399"/>
          </a:xfrm>
          <a:prstGeom prst="rect">
            <a:avLst/>
          </a:prstGeom>
          <a:noFill/>
          <a:ln>
            <a:noFill/>
          </a:ln>
        </p:spPr>
      </p:pic>
      <p:pic>
        <p:nvPicPr>
          <p:cNvPr id="110" name="Shape 110"/>
          <p:cNvPicPr preferRelativeResize="0"/>
          <p:nvPr/>
        </p:nvPicPr>
        <p:blipFill>
          <a:blip r:embed="rId5"/>
          <a:stretch>
            <a:fillRect/>
          </a:stretch>
        </p:blipFill>
        <p:spPr>
          <a:xfrm>
            <a:off x="6579162" y="3143254"/>
            <a:ext cx="1750274" cy="2000246"/>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a:t>Let me Know if you would like to download my app today!</a:t>
            </a:r>
          </a:p>
        </p:txBody>
      </p:sp>
      <p:pic>
        <p:nvPicPr>
          <p:cNvPr id="116" name="Shape 116"/>
          <p:cNvPicPr preferRelativeResize="0"/>
          <p:nvPr/>
        </p:nvPicPr>
        <p:blipFill>
          <a:blip r:embed="rId3"/>
          <a:stretch>
            <a:fillRect/>
          </a:stretch>
        </p:blipFill>
        <p:spPr>
          <a:xfrm>
            <a:off x="1000125" y="2533983"/>
            <a:ext cx="7143750" cy="2609535"/>
          </a:xfrm>
          <a:prstGeom prst="rect">
            <a:avLst/>
          </a:prstGeom>
          <a:noFill/>
          <a:ln>
            <a:noFill/>
          </a:ln>
        </p:spPr>
      </p:pic>
      <p:sp>
        <p:nvSpPr>
          <p:cNvPr id="117" name="Shape 117"/>
          <p:cNvSpPr txBox="1"/>
          <p:nvPr/>
        </p:nvSpPr>
        <p:spPr>
          <a:xfrm>
            <a:off x="1734150" y="1267812"/>
            <a:ext cx="5675699" cy="662099"/>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242</Words>
  <Application>Microsoft Office PowerPoint</Application>
  <PresentationFormat>On-screen Show (16:9)</PresentationFormat>
  <Paragraphs>19</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Amatic SC</vt:lpstr>
      <vt:lpstr>Arial</vt:lpstr>
      <vt:lpstr>Roboto</vt:lpstr>
      <vt:lpstr>Source Code Pro</vt:lpstr>
      <vt:lpstr>beach-day</vt:lpstr>
      <vt:lpstr>myMobileLO </vt:lpstr>
      <vt:lpstr>We are using the Power of Mobile Technology to...</vt:lpstr>
      <vt:lpstr>Protecting your Time</vt:lpstr>
      <vt:lpstr>Seamless Communication</vt:lpstr>
      <vt:lpstr>WE ALL NEED CLOSURE</vt:lpstr>
      <vt:lpstr>Let me Know if you would like to download my app today!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Mortgages Go Mobile Brought to you by Pre Approve Me LLC</dc:title>
  <dc:creator>Michael Neef</dc:creator>
  <cp:lastModifiedBy>hmielke</cp:lastModifiedBy>
  <cp:revision>10</cp:revision>
  <dcterms:modified xsi:type="dcterms:W3CDTF">2016-04-28T20:29:58Z</dcterms:modified>
</cp:coreProperties>
</file>